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96" r:id="rId2"/>
    <p:sldId id="298" r:id="rId3"/>
    <p:sldId id="303" r:id="rId4"/>
    <p:sldId id="300" r:id="rId5"/>
    <p:sldId id="301" r:id="rId6"/>
    <p:sldId id="302" r:id="rId7"/>
  </p:sldIdLst>
  <p:sldSz cx="6858000" cy="9144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p:cViewPr varScale="1">
        <p:scale>
          <a:sx n="64" d="100"/>
          <a:sy n="64" d="100"/>
        </p:scale>
        <p:origin x="1920"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8A0E3C44-893A-4305-BAC2-C58D1045F418}" type="datetimeFigureOut">
              <a:rPr lang="en-US" smtClean="0"/>
              <a:t>2/22/2021</a:t>
            </a:fld>
            <a:endParaRPr lang="en-US"/>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253A9CFA-297A-423B-ACFE-31CFC83EB6A1}" type="slidenum">
              <a:rPr lang="en-US" smtClean="0"/>
              <a:t>‹#›</a:t>
            </a:fld>
            <a:endParaRPr lang="en-US"/>
          </a:p>
        </p:txBody>
      </p:sp>
    </p:spTree>
    <p:extLst>
      <p:ext uri="{BB962C8B-B14F-4D97-AF65-F5344CB8AC3E}">
        <p14:creationId xmlns:p14="http://schemas.microsoft.com/office/powerpoint/2010/main" val="21690935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8477EF7-6AF6-4D0D-A2B4-9CC734937D3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84565-467E-42CC-A3FD-590C0EDC84C0}" type="slidenum">
              <a:rPr lang="en-US" smtClean="0"/>
              <a:t>‹#›</a:t>
            </a:fld>
            <a:endParaRPr lang="en-US"/>
          </a:p>
        </p:txBody>
      </p:sp>
    </p:spTree>
    <p:extLst>
      <p:ext uri="{BB962C8B-B14F-4D97-AF65-F5344CB8AC3E}">
        <p14:creationId xmlns:p14="http://schemas.microsoft.com/office/powerpoint/2010/main" val="3718112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77EF7-6AF6-4D0D-A2B4-9CC734937D3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84565-467E-42CC-A3FD-590C0EDC84C0}" type="slidenum">
              <a:rPr lang="en-US" smtClean="0"/>
              <a:t>‹#›</a:t>
            </a:fld>
            <a:endParaRPr lang="en-US"/>
          </a:p>
        </p:txBody>
      </p:sp>
    </p:spTree>
    <p:extLst>
      <p:ext uri="{BB962C8B-B14F-4D97-AF65-F5344CB8AC3E}">
        <p14:creationId xmlns:p14="http://schemas.microsoft.com/office/powerpoint/2010/main" val="1376338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77EF7-6AF6-4D0D-A2B4-9CC734937D3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84565-467E-42CC-A3FD-590C0EDC84C0}" type="slidenum">
              <a:rPr lang="en-US" smtClean="0"/>
              <a:t>‹#›</a:t>
            </a:fld>
            <a:endParaRPr lang="en-US"/>
          </a:p>
        </p:txBody>
      </p:sp>
    </p:spTree>
    <p:extLst>
      <p:ext uri="{BB962C8B-B14F-4D97-AF65-F5344CB8AC3E}">
        <p14:creationId xmlns:p14="http://schemas.microsoft.com/office/powerpoint/2010/main" val="1055210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477EF7-6AF6-4D0D-A2B4-9CC734937D3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84565-467E-42CC-A3FD-590C0EDC84C0}" type="slidenum">
              <a:rPr lang="en-US" smtClean="0"/>
              <a:t>‹#›</a:t>
            </a:fld>
            <a:endParaRPr lang="en-US"/>
          </a:p>
        </p:txBody>
      </p:sp>
    </p:spTree>
    <p:extLst>
      <p:ext uri="{BB962C8B-B14F-4D97-AF65-F5344CB8AC3E}">
        <p14:creationId xmlns:p14="http://schemas.microsoft.com/office/powerpoint/2010/main" val="3703797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477EF7-6AF6-4D0D-A2B4-9CC734937D3E}" type="datetimeFigureOut">
              <a:rPr lang="en-US" smtClean="0"/>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D84565-467E-42CC-A3FD-590C0EDC84C0}" type="slidenum">
              <a:rPr lang="en-US" smtClean="0"/>
              <a:t>‹#›</a:t>
            </a:fld>
            <a:endParaRPr lang="en-US"/>
          </a:p>
        </p:txBody>
      </p:sp>
    </p:spTree>
    <p:extLst>
      <p:ext uri="{BB962C8B-B14F-4D97-AF65-F5344CB8AC3E}">
        <p14:creationId xmlns:p14="http://schemas.microsoft.com/office/powerpoint/2010/main" val="1666797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477EF7-6AF6-4D0D-A2B4-9CC734937D3E}"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84565-467E-42CC-A3FD-590C0EDC84C0}" type="slidenum">
              <a:rPr lang="en-US" smtClean="0"/>
              <a:t>‹#›</a:t>
            </a:fld>
            <a:endParaRPr lang="en-US"/>
          </a:p>
        </p:txBody>
      </p:sp>
    </p:spTree>
    <p:extLst>
      <p:ext uri="{BB962C8B-B14F-4D97-AF65-F5344CB8AC3E}">
        <p14:creationId xmlns:p14="http://schemas.microsoft.com/office/powerpoint/2010/main" val="1592520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8477EF7-6AF6-4D0D-A2B4-9CC734937D3E}" type="datetimeFigureOut">
              <a:rPr lang="en-US" smtClean="0"/>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D84565-467E-42CC-A3FD-590C0EDC84C0}" type="slidenum">
              <a:rPr lang="en-US" smtClean="0"/>
              <a:t>‹#›</a:t>
            </a:fld>
            <a:endParaRPr lang="en-US"/>
          </a:p>
        </p:txBody>
      </p:sp>
    </p:spTree>
    <p:extLst>
      <p:ext uri="{BB962C8B-B14F-4D97-AF65-F5344CB8AC3E}">
        <p14:creationId xmlns:p14="http://schemas.microsoft.com/office/powerpoint/2010/main" val="3994236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8477EF7-6AF6-4D0D-A2B4-9CC734937D3E}" type="datetimeFigureOut">
              <a:rPr lang="en-US" smtClean="0"/>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D84565-467E-42CC-A3FD-590C0EDC84C0}" type="slidenum">
              <a:rPr lang="en-US" smtClean="0"/>
              <a:t>‹#›</a:t>
            </a:fld>
            <a:endParaRPr lang="en-US"/>
          </a:p>
        </p:txBody>
      </p:sp>
    </p:spTree>
    <p:extLst>
      <p:ext uri="{BB962C8B-B14F-4D97-AF65-F5344CB8AC3E}">
        <p14:creationId xmlns:p14="http://schemas.microsoft.com/office/powerpoint/2010/main" val="291302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477EF7-6AF6-4D0D-A2B4-9CC734937D3E}" type="datetimeFigureOut">
              <a:rPr lang="en-US" smtClean="0"/>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D84565-467E-42CC-A3FD-590C0EDC84C0}" type="slidenum">
              <a:rPr lang="en-US" smtClean="0"/>
              <a:t>‹#›</a:t>
            </a:fld>
            <a:endParaRPr lang="en-US"/>
          </a:p>
        </p:txBody>
      </p:sp>
    </p:spTree>
    <p:extLst>
      <p:ext uri="{BB962C8B-B14F-4D97-AF65-F5344CB8AC3E}">
        <p14:creationId xmlns:p14="http://schemas.microsoft.com/office/powerpoint/2010/main" val="3455785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477EF7-6AF6-4D0D-A2B4-9CC734937D3E}"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84565-467E-42CC-A3FD-590C0EDC84C0}" type="slidenum">
              <a:rPr lang="en-US" smtClean="0"/>
              <a:t>‹#›</a:t>
            </a:fld>
            <a:endParaRPr lang="en-US"/>
          </a:p>
        </p:txBody>
      </p:sp>
    </p:spTree>
    <p:extLst>
      <p:ext uri="{BB962C8B-B14F-4D97-AF65-F5344CB8AC3E}">
        <p14:creationId xmlns:p14="http://schemas.microsoft.com/office/powerpoint/2010/main" val="2450780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477EF7-6AF6-4D0D-A2B4-9CC734937D3E}" type="datetimeFigureOut">
              <a:rPr lang="en-US" smtClean="0"/>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84565-467E-42CC-A3FD-590C0EDC84C0}" type="slidenum">
              <a:rPr lang="en-US" smtClean="0"/>
              <a:t>‹#›</a:t>
            </a:fld>
            <a:endParaRPr lang="en-US"/>
          </a:p>
        </p:txBody>
      </p:sp>
    </p:spTree>
    <p:extLst>
      <p:ext uri="{BB962C8B-B14F-4D97-AF65-F5344CB8AC3E}">
        <p14:creationId xmlns:p14="http://schemas.microsoft.com/office/powerpoint/2010/main" val="3763288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38477EF7-6AF6-4D0D-A2B4-9CC734937D3E}" type="datetimeFigureOut">
              <a:rPr lang="en-US" smtClean="0"/>
              <a:t>2/22/2021</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37D84565-467E-42CC-A3FD-590C0EDC84C0}" type="slidenum">
              <a:rPr lang="en-US" smtClean="0"/>
              <a:t>‹#›</a:t>
            </a:fld>
            <a:endParaRPr lang="en-US"/>
          </a:p>
        </p:txBody>
      </p:sp>
    </p:spTree>
    <p:extLst>
      <p:ext uri="{BB962C8B-B14F-4D97-AF65-F5344CB8AC3E}">
        <p14:creationId xmlns:p14="http://schemas.microsoft.com/office/powerpoint/2010/main" val="1617192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villarreal@mathisisd.org"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39A1BE-1020-41D1-A225-E3BEEEDD04D3}"/>
              </a:ext>
            </a:extLst>
          </p:cNvPr>
          <p:cNvSpPr/>
          <p:nvPr/>
        </p:nvSpPr>
        <p:spPr>
          <a:xfrm>
            <a:off x="-34290" y="834033"/>
            <a:ext cx="6858000" cy="8125301"/>
          </a:xfrm>
          <a:prstGeom prst="rect">
            <a:avLst/>
          </a:prstGeom>
          <a:noFill/>
        </p:spPr>
        <p:txBody>
          <a:bodyPr wrap="square" lIns="91440" tIns="45720" rIns="91440" bIns="45720">
            <a:spAutoFit/>
          </a:bodyPr>
          <a:lstStyle/>
          <a:p>
            <a:pPr algn="ctr"/>
            <a:r>
              <a:rPr lang="en-US" sz="3200" b="0" cap="none" spc="0" dirty="0">
                <a:ln w="0"/>
                <a:solidFill>
                  <a:schemeClr val="tx1"/>
                </a:solidFill>
                <a:effectLst>
                  <a:outerShdw blurRad="38100" dist="19050" dir="2700000" algn="tl" rotWithShape="0">
                    <a:schemeClr val="dk1">
                      <a:alpha val="40000"/>
                    </a:schemeClr>
                  </a:outerShdw>
                </a:effectLst>
              </a:rPr>
              <a:t>Weigh Ins: Friday, March 5, 2021</a:t>
            </a:r>
          </a:p>
          <a:p>
            <a:pPr algn="ctr"/>
            <a:r>
              <a:rPr lang="en-US" sz="3200" dirty="0">
                <a:ln w="0"/>
                <a:effectLst>
                  <a:outerShdw blurRad="38100" dist="19050" dir="2700000" algn="tl" rotWithShape="0">
                    <a:schemeClr val="dk1">
                      <a:alpha val="40000"/>
                    </a:schemeClr>
                  </a:outerShdw>
                </a:effectLst>
              </a:rPr>
              <a:t>From 4:00 pm to 6:00 pm </a:t>
            </a:r>
          </a:p>
          <a:p>
            <a:pPr algn="ctr"/>
            <a:r>
              <a:rPr lang="en-US" sz="3200" b="0" cap="none" spc="0" dirty="0">
                <a:ln w="0"/>
                <a:solidFill>
                  <a:schemeClr val="tx1"/>
                </a:solidFill>
                <a:effectLst>
                  <a:outerShdw blurRad="38100" dist="19050" dir="2700000" algn="tl" rotWithShape="0">
                    <a:schemeClr val="dk1">
                      <a:alpha val="40000"/>
                    </a:schemeClr>
                  </a:outerShdw>
                </a:effectLst>
              </a:rPr>
              <a:t>At Mathis High School Boys locker room</a:t>
            </a:r>
          </a:p>
          <a:p>
            <a:pPr algn="ctr"/>
            <a:r>
              <a:rPr lang="en-US" sz="2800" dirty="0">
                <a:ln w="0"/>
                <a:effectLst>
                  <a:outerShdw blurRad="38100" dist="19050" dir="2700000" algn="tl" rotWithShape="0">
                    <a:schemeClr val="dk1">
                      <a:alpha val="40000"/>
                    </a:schemeClr>
                  </a:outerShdw>
                </a:effectLst>
              </a:rPr>
              <a:t>(Coaches will receive a number when they arrive to show when their team will weigh in)</a:t>
            </a:r>
          </a:p>
          <a:p>
            <a:pPr algn="ctr"/>
            <a:endParaRPr lang="en-US" sz="2800" b="0" cap="none" spc="0" dirty="0">
              <a:ln w="0"/>
              <a:solidFill>
                <a:schemeClr val="tx1"/>
              </a:solidFill>
              <a:effectLst>
                <a:outerShdw blurRad="38100" dist="19050" dir="2700000" algn="tl" rotWithShape="0">
                  <a:schemeClr val="dk1">
                    <a:alpha val="40000"/>
                  </a:schemeClr>
                </a:outerShdw>
              </a:effectLst>
            </a:endParaRPr>
          </a:p>
          <a:p>
            <a:pPr algn="ctr"/>
            <a:r>
              <a:rPr lang="en-US" dirty="0">
                <a:ln w="0"/>
                <a:effectLst>
                  <a:outerShdw blurRad="38100" dist="19050" dir="2700000" algn="tl" rotWithShape="0">
                    <a:schemeClr val="dk1">
                      <a:alpha val="40000"/>
                    </a:schemeClr>
                  </a:outerShdw>
                </a:effectLst>
              </a:rPr>
              <a:t>Please park all buses and vehicles in the football field parking lot.</a:t>
            </a:r>
          </a:p>
          <a:p>
            <a:pPr algn="ctr"/>
            <a:endParaRPr lang="en-US" b="0" cap="none" spc="0" dirty="0">
              <a:ln w="0"/>
              <a:solidFill>
                <a:schemeClr val="tx1"/>
              </a:solidFill>
              <a:effectLst>
                <a:outerShdw blurRad="38100" dist="19050" dir="2700000" algn="tl" rotWithShape="0">
                  <a:schemeClr val="dk1">
                    <a:alpha val="40000"/>
                  </a:schemeClr>
                </a:outerShdw>
              </a:effectLst>
            </a:endParaRPr>
          </a:p>
          <a:p>
            <a:pPr algn="ctr"/>
            <a:r>
              <a:rPr lang="en-US" b="0" cap="none" spc="0" dirty="0">
                <a:ln w="0"/>
                <a:solidFill>
                  <a:schemeClr val="tx1"/>
                </a:solidFill>
                <a:effectLst>
                  <a:outerShdw blurRad="38100" dist="19050" dir="2700000" algn="tl" rotWithShape="0">
                    <a:schemeClr val="dk1">
                      <a:alpha val="40000"/>
                    </a:schemeClr>
                  </a:outerShdw>
                </a:effectLst>
              </a:rPr>
              <a:t>If your athlete does not make Friday night weight ins, they will be allowed to weigh</a:t>
            </a:r>
            <a:r>
              <a:rPr lang="en-US" dirty="0">
                <a:ln w="0"/>
                <a:effectLst>
                  <a:outerShdw blurRad="38100" dist="19050" dir="2700000" algn="tl" rotWithShape="0">
                    <a:schemeClr val="dk1">
                      <a:alpha val="40000"/>
                    </a:schemeClr>
                  </a:outerShdw>
                </a:effectLst>
              </a:rPr>
              <a:t> in during their allotted time which will span an hour and half before their lifting time.</a:t>
            </a:r>
          </a:p>
          <a:p>
            <a:pPr algn="ctr"/>
            <a:endParaRPr lang="en-US" b="0" cap="none" spc="0" dirty="0">
              <a:ln w="0"/>
              <a:solidFill>
                <a:schemeClr val="tx1"/>
              </a:solidFill>
              <a:effectLst>
                <a:outerShdw blurRad="38100" dist="19050" dir="2700000" algn="tl" rotWithShape="0">
                  <a:schemeClr val="dk1">
                    <a:alpha val="40000"/>
                  </a:schemeClr>
                </a:outerShdw>
              </a:effectLst>
            </a:endParaRPr>
          </a:p>
          <a:p>
            <a:pPr algn="ctr"/>
            <a:r>
              <a:rPr lang="en-US" dirty="0">
                <a:ln w="0"/>
                <a:effectLst>
                  <a:outerShdw blurRad="38100" dist="19050" dir="2700000" algn="tl" rotWithShape="0">
                    <a:schemeClr val="dk1">
                      <a:alpha val="40000"/>
                    </a:schemeClr>
                  </a:outerShdw>
                </a:effectLst>
              </a:rPr>
              <a:t>97.5, 105.5, 114.5, 123.5 will be lifting at 8:30 to 10:30  Weight in time for them is </a:t>
            </a:r>
            <a:r>
              <a:rPr lang="en-US" dirty="0">
                <a:ln w="0"/>
                <a:effectLst>
                  <a:outerShdw blurRad="38100" dist="19050" dir="2700000" algn="tl" rotWithShape="0">
                    <a:schemeClr val="dk1">
                      <a:alpha val="40000"/>
                    </a:schemeClr>
                  </a:outerShdw>
                </a:effectLst>
                <a:highlight>
                  <a:srgbClr val="FFFF00"/>
                </a:highlight>
              </a:rPr>
              <a:t>6:30 am to 8:00 am</a:t>
            </a:r>
          </a:p>
          <a:p>
            <a:pPr algn="ctr"/>
            <a:endParaRPr lang="en-US" b="0" cap="none" spc="0" dirty="0">
              <a:ln w="0"/>
              <a:solidFill>
                <a:schemeClr val="tx1"/>
              </a:solidFill>
              <a:effectLst>
                <a:outerShdw blurRad="38100" dist="19050" dir="2700000" algn="tl" rotWithShape="0">
                  <a:schemeClr val="dk1">
                    <a:alpha val="40000"/>
                  </a:schemeClr>
                </a:outerShdw>
              </a:effectLst>
            </a:endParaRPr>
          </a:p>
          <a:p>
            <a:pPr algn="ctr"/>
            <a:r>
              <a:rPr lang="en-US" dirty="0">
                <a:ln w="0"/>
                <a:effectLst>
                  <a:outerShdw blurRad="38100" dist="19050" dir="2700000" algn="tl" rotWithShape="0">
                    <a:schemeClr val="dk1">
                      <a:alpha val="40000"/>
                    </a:schemeClr>
                  </a:outerShdw>
                </a:effectLst>
              </a:rPr>
              <a:t>132.5, 148.5, 165.5, 181.5 will be lifting at 11:00 to 1:00  Weigh in time for them is </a:t>
            </a:r>
            <a:r>
              <a:rPr lang="en-US" dirty="0">
                <a:ln w="0"/>
                <a:effectLst>
                  <a:outerShdw blurRad="38100" dist="19050" dir="2700000" algn="tl" rotWithShape="0">
                    <a:schemeClr val="dk1">
                      <a:alpha val="40000"/>
                    </a:schemeClr>
                  </a:outerShdw>
                </a:effectLst>
                <a:highlight>
                  <a:srgbClr val="FFFF00"/>
                </a:highlight>
              </a:rPr>
              <a:t>9:00 am to 10:30 am</a:t>
            </a:r>
          </a:p>
          <a:p>
            <a:pPr algn="ctr"/>
            <a:endParaRPr lang="en-US" b="0" cap="none" spc="0" dirty="0">
              <a:ln w="0"/>
              <a:solidFill>
                <a:schemeClr val="tx1"/>
              </a:solidFill>
              <a:effectLst>
                <a:outerShdw blurRad="38100" dist="19050" dir="2700000" algn="tl" rotWithShape="0">
                  <a:schemeClr val="dk1">
                    <a:alpha val="40000"/>
                  </a:schemeClr>
                </a:outerShdw>
              </a:effectLst>
            </a:endParaRPr>
          </a:p>
          <a:p>
            <a:pPr algn="ctr"/>
            <a:r>
              <a:rPr lang="en-US" dirty="0">
                <a:ln w="0"/>
                <a:effectLst>
                  <a:outerShdw blurRad="38100" dist="19050" dir="2700000" algn="tl" rotWithShape="0">
                    <a:schemeClr val="dk1">
                      <a:alpha val="40000"/>
                    </a:schemeClr>
                  </a:outerShdw>
                </a:effectLst>
              </a:rPr>
              <a:t>198.5, 220.5, 259.5, SHW will be lifting at 1:30 to 3:30  Weigh in time for them is </a:t>
            </a:r>
            <a:r>
              <a:rPr lang="en-US" dirty="0">
                <a:ln w="0"/>
                <a:effectLst>
                  <a:outerShdw blurRad="38100" dist="19050" dir="2700000" algn="tl" rotWithShape="0">
                    <a:schemeClr val="dk1">
                      <a:alpha val="40000"/>
                    </a:schemeClr>
                  </a:outerShdw>
                </a:effectLst>
                <a:highlight>
                  <a:srgbClr val="FFFF00"/>
                </a:highlight>
              </a:rPr>
              <a:t>11:30 to 1:00 pm</a:t>
            </a:r>
          </a:p>
          <a:p>
            <a:pPr algn="ctr"/>
            <a:endParaRPr lang="en-US" b="0" cap="none" spc="0" dirty="0">
              <a:ln w="0"/>
              <a:solidFill>
                <a:schemeClr val="tx1"/>
              </a:solidFill>
              <a:effectLst>
                <a:outerShdw blurRad="38100" dist="19050" dir="2700000" algn="tl" rotWithShape="0">
                  <a:schemeClr val="dk1">
                    <a:alpha val="40000"/>
                  </a:schemeClr>
                </a:outerShdw>
              </a:effectLst>
            </a:endParaRPr>
          </a:p>
          <a:p>
            <a:pPr algn="ctr"/>
            <a:r>
              <a:rPr lang="en-US" dirty="0">
                <a:ln w="0"/>
                <a:effectLst>
                  <a:outerShdw blurRad="38100" dist="19050" dir="2700000" algn="tl" rotWithShape="0">
                    <a:schemeClr val="dk1">
                      <a:alpha val="40000"/>
                    </a:schemeClr>
                  </a:outerShdw>
                </a:effectLst>
              </a:rPr>
              <a:t>The weigh in Judges will have a list of the girls for those time spots.  </a:t>
            </a:r>
            <a:r>
              <a:rPr lang="en-US" dirty="0">
                <a:ln w="0"/>
                <a:effectLst>
                  <a:outerShdw blurRad="38100" dist="19050" dir="2700000" algn="tl" rotWithShape="0">
                    <a:schemeClr val="dk1">
                      <a:alpha val="40000"/>
                    </a:schemeClr>
                  </a:outerShdw>
                </a:effectLst>
                <a:highlight>
                  <a:srgbClr val="FFFF00"/>
                </a:highlight>
              </a:rPr>
              <a:t>Only those on the list will be able to weigh in at that time.</a:t>
            </a:r>
          </a:p>
          <a:p>
            <a:pPr algn="ctr"/>
            <a:endParaRPr lang="en-US" b="0" cap="none" spc="0" dirty="0">
              <a:ln w="0"/>
              <a:solidFill>
                <a:schemeClr val="tx1"/>
              </a:solidFill>
              <a:effectLst>
                <a:outerShdw blurRad="38100" dist="19050" dir="2700000" algn="tl" rotWithShape="0">
                  <a:schemeClr val="dk1">
                    <a:alpha val="40000"/>
                  </a:schemeClr>
                </a:outerShdw>
              </a:effectLst>
              <a:highlight>
                <a:srgbClr val="FFFF00"/>
              </a:highlight>
            </a:endParaRPr>
          </a:p>
          <a:p>
            <a:pPr algn="ctr"/>
            <a:r>
              <a:rPr lang="en-US" b="0" cap="none" spc="0" dirty="0">
                <a:ln w="0"/>
                <a:solidFill>
                  <a:schemeClr val="tx1"/>
                </a:solidFill>
                <a:effectLst>
                  <a:outerShdw blurRad="38100" dist="19050" dir="2700000" algn="tl" rotWithShape="0">
                    <a:schemeClr val="dk1">
                      <a:alpha val="40000"/>
                    </a:schemeClr>
                  </a:outerShdw>
                </a:effectLst>
                <a:highlight>
                  <a:srgbClr val="FFFF00"/>
                </a:highlight>
              </a:rPr>
              <a:t>Lifting time </a:t>
            </a:r>
            <a:r>
              <a:rPr lang="en-US" dirty="0">
                <a:ln w="0"/>
                <a:effectLst>
                  <a:outerShdw blurRad="38100" dist="19050" dir="2700000" algn="tl" rotWithShape="0">
                    <a:schemeClr val="dk1">
                      <a:alpha val="40000"/>
                    </a:schemeClr>
                  </a:outerShdw>
                </a:effectLst>
                <a:highlight>
                  <a:srgbClr val="FFFF00"/>
                </a:highlight>
              </a:rPr>
              <a:t>may run longer, but weigh in times will remain the same.</a:t>
            </a:r>
            <a:endParaRPr lang="en-US" b="0" cap="none" spc="0" dirty="0">
              <a:ln w="0"/>
              <a:solidFill>
                <a:schemeClr val="tx1"/>
              </a:solidFill>
              <a:effectLst>
                <a:outerShdw blurRad="38100" dist="19050" dir="2700000" algn="tl" rotWithShape="0">
                  <a:schemeClr val="dk1">
                    <a:alpha val="40000"/>
                  </a:schemeClr>
                </a:outerShdw>
              </a:effectLst>
              <a:highlight>
                <a:srgbClr val="FFFF00"/>
              </a:highlight>
            </a:endParaRPr>
          </a:p>
        </p:txBody>
      </p:sp>
      <p:sp>
        <p:nvSpPr>
          <p:cNvPr id="4" name="Rectangle 3">
            <a:extLst>
              <a:ext uri="{FF2B5EF4-FFF2-40B4-BE49-F238E27FC236}">
                <a16:creationId xmlns:a16="http://schemas.microsoft.com/office/drawing/2014/main" id="{6BA0149A-6B00-40D8-BDEC-D6752464DC07}"/>
              </a:ext>
            </a:extLst>
          </p:cNvPr>
          <p:cNvSpPr/>
          <p:nvPr/>
        </p:nvSpPr>
        <p:spPr>
          <a:xfrm>
            <a:off x="0" y="413207"/>
            <a:ext cx="6858000" cy="120193"/>
          </a:xfrm>
          <a:prstGeom prst="rect">
            <a:avLst/>
          </a:prstGeom>
          <a:solidFill>
            <a:schemeClr val="accent2">
              <a:lumMod val="7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53571B5-6021-4FE5-AEF7-43C203AE056D}"/>
              </a:ext>
            </a:extLst>
          </p:cNvPr>
          <p:cNvPicPr>
            <a:picLocks noChangeAspect="1"/>
          </p:cNvPicPr>
          <p:nvPr/>
        </p:nvPicPr>
        <p:blipFill>
          <a:blip r:embed="rId2"/>
          <a:stretch>
            <a:fillRect/>
          </a:stretch>
        </p:blipFill>
        <p:spPr>
          <a:xfrm>
            <a:off x="0" y="-24943"/>
            <a:ext cx="819643" cy="876300"/>
          </a:xfrm>
          <a:prstGeom prst="rect">
            <a:avLst/>
          </a:prstGeom>
        </p:spPr>
      </p:pic>
      <p:sp>
        <p:nvSpPr>
          <p:cNvPr id="6" name="Rectangle 5">
            <a:extLst>
              <a:ext uri="{FF2B5EF4-FFF2-40B4-BE49-F238E27FC236}">
                <a16:creationId xmlns:a16="http://schemas.microsoft.com/office/drawing/2014/main" id="{0C83C6AB-6EFE-4978-813E-5CF76C8756C0}"/>
              </a:ext>
            </a:extLst>
          </p:cNvPr>
          <p:cNvSpPr/>
          <p:nvPr/>
        </p:nvSpPr>
        <p:spPr>
          <a:xfrm>
            <a:off x="0" y="-128766"/>
            <a:ext cx="6858000" cy="1138773"/>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rPr>
              <a:t>Mathis ISD</a:t>
            </a:r>
          </a:p>
          <a:p>
            <a:pPr algn="ctr"/>
            <a:r>
              <a:rPr lang="en-US" sz="1400" dirty="0">
                <a:ln w="0"/>
                <a:effectLst>
                  <a:outerShdw blurRad="38100" dist="19050" dir="2700000" algn="tl" rotWithShape="0">
                    <a:schemeClr val="dk1">
                      <a:alpha val="40000"/>
                    </a:schemeClr>
                  </a:outerShdw>
                </a:effectLst>
                <a:latin typeface="Arial Rounded MT Bold" panose="020F0704030504030204" pitchFamily="34" charset="0"/>
              </a:rPr>
              <a:t>Coach M. Villarreal  </a:t>
            </a:r>
            <a:r>
              <a:rPr lang="en-US" sz="1400" dirty="0">
                <a:ln w="0"/>
                <a:effectLst>
                  <a:outerShdw blurRad="38100" dist="19050" dir="2700000" algn="tl" rotWithShape="0">
                    <a:schemeClr val="dk1">
                      <a:alpha val="40000"/>
                    </a:schemeClr>
                  </a:outerShdw>
                </a:effectLst>
                <a:latin typeface="Arial Rounded MT Bold" panose="020F0704030504030204" pitchFamily="34" charset="0"/>
                <a:hlinkClick r:id="rId3"/>
              </a:rPr>
              <a:t>mvillarreal@mathisisd.org</a:t>
            </a:r>
            <a:r>
              <a:rPr lang="en-US" sz="1400" dirty="0">
                <a:ln w="0"/>
                <a:effectLst>
                  <a:outerShdw blurRad="38100" dist="19050" dir="2700000" algn="tl" rotWithShape="0">
                    <a:schemeClr val="dk1">
                      <a:alpha val="40000"/>
                    </a:schemeClr>
                  </a:outerShdw>
                </a:effectLst>
                <a:latin typeface="Arial Rounded MT Bold" panose="020F0704030504030204" pitchFamily="34" charset="0"/>
              </a:rPr>
              <a:t>  </a:t>
            </a:r>
          </a:p>
          <a:p>
            <a:pPr algn="ctr"/>
            <a:r>
              <a:rPr lang="en-US" sz="1400" dirty="0">
                <a:ln w="0"/>
                <a:effectLst>
                  <a:outerShdw blurRad="38100" dist="19050" dir="2700000" algn="tl" rotWithShape="0">
                    <a:schemeClr val="dk1">
                      <a:alpha val="40000"/>
                    </a:schemeClr>
                  </a:outerShdw>
                </a:effectLst>
                <a:latin typeface="Arial Rounded MT Bold" panose="020F0704030504030204" pitchFamily="34" charset="0"/>
              </a:rPr>
              <a:t>(361)331-2566</a:t>
            </a:r>
            <a:endParaRPr lang="en-US" sz="1400" b="0" cap="none" spc="0" dirty="0">
              <a:ln w="0"/>
              <a:solidFill>
                <a:schemeClr val="tx1"/>
              </a:solidFill>
              <a:effectLst>
                <a:outerShdw blurRad="38100" dist="19050" dir="2700000" algn="tl" rotWithShape="0">
                  <a:schemeClr val="dk1">
                    <a:alpha val="40000"/>
                  </a:schemeClr>
                </a:outerShdw>
              </a:effectLst>
              <a:latin typeface="Arial Rounded MT Bold" panose="020F0704030504030204" pitchFamily="34" charset="0"/>
            </a:endParaRPr>
          </a:p>
        </p:txBody>
      </p:sp>
    </p:spTree>
    <p:extLst>
      <p:ext uri="{BB962C8B-B14F-4D97-AF65-F5344CB8AC3E}">
        <p14:creationId xmlns:p14="http://schemas.microsoft.com/office/powerpoint/2010/main" val="752373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0EC3CD-D6D6-45B2-90BD-17EF1B29D84A}"/>
              </a:ext>
            </a:extLst>
          </p:cNvPr>
          <p:cNvPicPr>
            <a:picLocks noChangeAspect="1"/>
          </p:cNvPicPr>
          <p:nvPr/>
        </p:nvPicPr>
        <p:blipFill>
          <a:blip r:embed="rId2"/>
          <a:stretch>
            <a:fillRect/>
          </a:stretch>
        </p:blipFill>
        <p:spPr>
          <a:xfrm rot="16200000">
            <a:off x="-1143145" y="1159872"/>
            <a:ext cx="9161019" cy="6841274"/>
          </a:xfrm>
          <a:prstGeom prst="rect">
            <a:avLst/>
          </a:prstGeom>
        </p:spPr>
      </p:pic>
      <p:sp>
        <p:nvSpPr>
          <p:cNvPr id="3" name="Rectangle 2">
            <a:extLst>
              <a:ext uri="{FF2B5EF4-FFF2-40B4-BE49-F238E27FC236}">
                <a16:creationId xmlns:a16="http://schemas.microsoft.com/office/drawing/2014/main" id="{3DC2684B-4710-4A7E-8FEF-3D46CC7E3820}"/>
              </a:ext>
            </a:extLst>
          </p:cNvPr>
          <p:cNvSpPr/>
          <p:nvPr/>
        </p:nvSpPr>
        <p:spPr>
          <a:xfrm rot="2135763">
            <a:off x="1081218" y="6400800"/>
            <a:ext cx="2347782" cy="2062103"/>
          </a:xfrm>
          <a:prstGeom prst="rect">
            <a:avLst/>
          </a:prstGeom>
          <a:noFill/>
        </p:spPr>
        <p:txBody>
          <a:bodyPr wrap="square" lIns="91440" tIns="45720" rIns="91440" bIns="45720">
            <a:spAutoFit/>
          </a:bodyPr>
          <a:lstStyle/>
          <a:p>
            <a:pPr algn="ctr"/>
            <a:r>
              <a:rPr lang="en-US" sz="3200" b="0" cap="none" spc="0" dirty="0">
                <a:ln w="0"/>
                <a:solidFill>
                  <a:srgbClr val="FFFF00"/>
                </a:solidFill>
                <a:effectLst>
                  <a:outerShdw blurRad="38100" dist="19050" dir="2700000" algn="tl" rotWithShape="0">
                    <a:schemeClr val="dk1">
                      <a:alpha val="40000"/>
                    </a:schemeClr>
                  </a:outerShdw>
                </a:effectLst>
              </a:rPr>
              <a:t>Please park all vehicles and busses here</a:t>
            </a:r>
          </a:p>
        </p:txBody>
      </p:sp>
      <p:sp>
        <p:nvSpPr>
          <p:cNvPr id="4" name="Oval 3">
            <a:extLst>
              <a:ext uri="{FF2B5EF4-FFF2-40B4-BE49-F238E27FC236}">
                <a16:creationId xmlns:a16="http://schemas.microsoft.com/office/drawing/2014/main" id="{945203B5-E513-407E-A113-51E306087A0E}"/>
              </a:ext>
            </a:extLst>
          </p:cNvPr>
          <p:cNvSpPr/>
          <p:nvPr/>
        </p:nvSpPr>
        <p:spPr>
          <a:xfrm>
            <a:off x="2705100" y="2590800"/>
            <a:ext cx="1447800" cy="1676400"/>
          </a:xfrm>
          <a:prstGeom prst="ellipse">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5E7227D-8965-4C89-B9B2-5F4051B1E899}"/>
              </a:ext>
            </a:extLst>
          </p:cNvPr>
          <p:cNvSpPr/>
          <p:nvPr/>
        </p:nvSpPr>
        <p:spPr>
          <a:xfrm rot="18618480">
            <a:off x="1690789" y="2689266"/>
            <a:ext cx="1817549" cy="584775"/>
          </a:xfrm>
          <a:prstGeom prst="rect">
            <a:avLst/>
          </a:prstGeom>
          <a:noFill/>
        </p:spPr>
        <p:txBody>
          <a:bodyPr wrap="none" lIns="91440" tIns="45720" rIns="91440" bIns="45720">
            <a:spAutoFit/>
          </a:bodyPr>
          <a:lstStyle/>
          <a:p>
            <a:pPr algn="ctr"/>
            <a:r>
              <a:rPr lang="en-US" sz="3200" b="0" cap="none" spc="0" dirty="0">
                <a:ln w="0"/>
                <a:solidFill>
                  <a:srgbClr val="FFFF00"/>
                </a:solidFill>
                <a:effectLst/>
              </a:rPr>
              <a:t>Weigh Ins</a:t>
            </a:r>
          </a:p>
        </p:txBody>
      </p:sp>
      <p:sp>
        <p:nvSpPr>
          <p:cNvPr id="7" name="Arrow: Right 6">
            <a:extLst>
              <a:ext uri="{FF2B5EF4-FFF2-40B4-BE49-F238E27FC236}">
                <a16:creationId xmlns:a16="http://schemas.microsoft.com/office/drawing/2014/main" id="{7FFCBC44-2ECC-4087-B88B-C0CA8228FDA7}"/>
              </a:ext>
            </a:extLst>
          </p:cNvPr>
          <p:cNvSpPr/>
          <p:nvPr/>
        </p:nvSpPr>
        <p:spPr>
          <a:xfrm rot="18401134">
            <a:off x="1554922" y="5529364"/>
            <a:ext cx="410940" cy="24455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568C818-49B1-4D15-83F8-3B6B22EB8F10}"/>
              </a:ext>
            </a:extLst>
          </p:cNvPr>
          <p:cNvPicPr>
            <a:picLocks noChangeAspect="1"/>
          </p:cNvPicPr>
          <p:nvPr/>
        </p:nvPicPr>
        <p:blipFill>
          <a:blip r:embed="rId3"/>
          <a:stretch>
            <a:fillRect/>
          </a:stretch>
        </p:blipFill>
        <p:spPr>
          <a:xfrm>
            <a:off x="1895414" y="5005350"/>
            <a:ext cx="359695" cy="408467"/>
          </a:xfrm>
          <a:prstGeom prst="rect">
            <a:avLst/>
          </a:prstGeom>
        </p:spPr>
      </p:pic>
      <p:pic>
        <p:nvPicPr>
          <p:cNvPr id="9" name="Picture 8">
            <a:extLst>
              <a:ext uri="{FF2B5EF4-FFF2-40B4-BE49-F238E27FC236}">
                <a16:creationId xmlns:a16="http://schemas.microsoft.com/office/drawing/2014/main" id="{796A0C05-781B-4D99-A572-096D5F67C17E}"/>
              </a:ext>
            </a:extLst>
          </p:cNvPr>
          <p:cNvPicPr>
            <a:picLocks noChangeAspect="1"/>
          </p:cNvPicPr>
          <p:nvPr/>
        </p:nvPicPr>
        <p:blipFill>
          <a:blip r:embed="rId3"/>
          <a:stretch>
            <a:fillRect/>
          </a:stretch>
        </p:blipFill>
        <p:spPr>
          <a:xfrm rot="16523644">
            <a:off x="1579678" y="4513496"/>
            <a:ext cx="359695" cy="408467"/>
          </a:xfrm>
          <a:prstGeom prst="rect">
            <a:avLst/>
          </a:prstGeom>
        </p:spPr>
      </p:pic>
      <p:sp>
        <p:nvSpPr>
          <p:cNvPr id="10" name="Arrow: Right 9">
            <a:extLst>
              <a:ext uri="{FF2B5EF4-FFF2-40B4-BE49-F238E27FC236}">
                <a16:creationId xmlns:a16="http://schemas.microsoft.com/office/drawing/2014/main" id="{AC68165B-1D76-4EFC-8FF5-BFE247726D4C}"/>
              </a:ext>
            </a:extLst>
          </p:cNvPr>
          <p:cNvSpPr/>
          <p:nvPr/>
        </p:nvSpPr>
        <p:spPr>
          <a:xfrm rot="18401134">
            <a:off x="3353914" y="3907263"/>
            <a:ext cx="410940" cy="244550"/>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3100D272-9449-41E7-BA86-EE27D8D109A6}"/>
              </a:ext>
            </a:extLst>
          </p:cNvPr>
          <p:cNvPicPr>
            <a:picLocks noChangeAspect="1"/>
          </p:cNvPicPr>
          <p:nvPr/>
        </p:nvPicPr>
        <p:blipFill>
          <a:blip r:embed="rId3"/>
          <a:stretch>
            <a:fillRect/>
          </a:stretch>
        </p:blipFill>
        <p:spPr>
          <a:xfrm rot="290634">
            <a:off x="1678426" y="3765754"/>
            <a:ext cx="359695" cy="408467"/>
          </a:xfrm>
          <a:prstGeom prst="rect">
            <a:avLst/>
          </a:prstGeom>
        </p:spPr>
      </p:pic>
      <p:pic>
        <p:nvPicPr>
          <p:cNvPr id="12" name="Picture 11">
            <a:extLst>
              <a:ext uri="{FF2B5EF4-FFF2-40B4-BE49-F238E27FC236}">
                <a16:creationId xmlns:a16="http://schemas.microsoft.com/office/drawing/2014/main" id="{2AD847B2-44D1-4059-A22C-756170F86539}"/>
              </a:ext>
            </a:extLst>
          </p:cNvPr>
          <p:cNvPicPr>
            <a:picLocks noChangeAspect="1"/>
          </p:cNvPicPr>
          <p:nvPr/>
        </p:nvPicPr>
        <p:blipFill>
          <a:blip r:embed="rId3"/>
          <a:stretch>
            <a:fillRect/>
          </a:stretch>
        </p:blipFill>
        <p:spPr>
          <a:xfrm rot="3542171">
            <a:off x="2448096" y="3521030"/>
            <a:ext cx="359695" cy="408467"/>
          </a:xfrm>
          <a:prstGeom prst="rect">
            <a:avLst/>
          </a:prstGeom>
        </p:spPr>
      </p:pic>
      <p:sp>
        <p:nvSpPr>
          <p:cNvPr id="13" name="Oval 12">
            <a:extLst>
              <a:ext uri="{FF2B5EF4-FFF2-40B4-BE49-F238E27FC236}">
                <a16:creationId xmlns:a16="http://schemas.microsoft.com/office/drawing/2014/main" id="{BB5F26EF-85EA-4A20-A6B9-B219B89E6259}"/>
              </a:ext>
            </a:extLst>
          </p:cNvPr>
          <p:cNvSpPr/>
          <p:nvPr/>
        </p:nvSpPr>
        <p:spPr>
          <a:xfrm>
            <a:off x="5069288" y="1600200"/>
            <a:ext cx="1447800" cy="1524000"/>
          </a:xfrm>
          <a:prstGeom prst="ellipse">
            <a:avLst/>
          </a:prstGeom>
          <a:noFill/>
          <a:ln w="1016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9F0894D-3A40-4860-AFB0-5FE02C87D903}"/>
              </a:ext>
            </a:extLst>
          </p:cNvPr>
          <p:cNvSpPr/>
          <p:nvPr/>
        </p:nvSpPr>
        <p:spPr>
          <a:xfrm rot="18618480">
            <a:off x="3998584" y="1385479"/>
            <a:ext cx="2367636" cy="646331"/>
          </a:xfrm>
          <a:prstGeom prst="rect">
            <a:avLst/>
          </a:prstGeom>
          <a:noFill/>
        </p:spPr>
        <p:txBody>
          <a:bodyPr wrap="none" lIns="91440" tIns="45720" rIns="91440" bIns="45720">
            <a:spAutoFit/>
          </a:bodyPr>
          <a:lstStyle/>
          <a:p>
            <a:pPr algn="ctr"/>
            <a:r>
              <a:rPr lang="en-US" sz="3600" b="1" cap="none" spc="0" dirty="0">
                <a:ln w="0"/>
                <a:solidFill>
                  <a:srgbClr val="FF0000"/>
                </a:solidFill>
                <a:effectLst/>
              </a:rPr>
              <a:t>Lifting Gym</a:t>
            </a:r>
          </a:p>
        </p:txBody>
      </p:sp>
      <p:pic>
        <p:nvPicPr>
          <p:cNvPr id="15" name="Picture 14">
            <a:extLst>
              <a:ext uri="{FF2B5EF4-FFF2-40B4-BE49-F238E27FC236}">
                <a16:creationId xmlns:a16="http://schemas.microsoft.com/office/drawing/2014/main" id="{58325582-D1EB-42F9-9324-BCEBAF72E894}"/>
              </a:ext>
            </a:extLst>
          </p:cNvPr>
          <p:cNvPicPr>
            <a:picLocks noChangeAspect="1"/>
          </p:cNvPicPr>
          <p:nvPr/>
        </p:nvPicPr>
        <p:blipFill>
          <a:blip r:embed="rId3"/>
          <a:stretch>
            <a:fillRect/>
          </a:stretch>
        </p:blipFill>
        <p:spPr>
          <a:xfrm>
            <a:off x="4734509" y="3823817"/>
            <a:ext cx="359695" cy="408467"/>
          </a:xfrm>
          <a:prstGeom prst="rect">
            <a:avLst/>
          </a:prstGeom>
        </p:spPr>
      </p:pic>
      <p:pic>
        <p:nvPicPr>
          <p:cNvPr id="16" name="Picture 15">
            <a:extLst>
              <a:ext uri="{FF2B5EF4-FFF2-40B4-BE49-F238E27FC236}">
                <a16:creationId xmlns:a16="http://schemas.microsoft.com/office/drawing/2014/main" id="{0C241627-3724-4AF7-AB03-9415382945C9}"/>
              </a:ext>
            </a:extLst>
          </p:cNvPr>
          <p:cNvPicPr>
            <a:picLocks noChangeAspect="1"/>
          </p:cNvPicPr>
          <p:nvPr/>
        </p:nvPicPr>
        <p:blipFill>
          <a:blip r:embed="rId3"/>
          <a:stretch>
            <a:fillRect/>
          </a:stretch>
        </p:blipFill>
        <p:spPr>
          <a:xfrm>
            <a:off x="5145755" y="3402643"/>
            <a:ext cx="359695" cy="408467"/>
          </a:xfrm>
          <a:prstGeom prst="rect">
            <a:avLst/>
          </a:prstGeom>
        </p:spPr>
      </p:pic>
      <p:sp>
        <p:nvSpPr>
          <p:cNvPr id="17" name="Rectangle 16">
            <a:extLst>
              <a:ext uri="{FF2B5EF4-FFF2-40B4-BE49-F238E27FC236}">
                <a16:creationId xmlns:a16="http://schemas.microsoft.com/office/drawing/2014/main" id="{253790D0-45E2-46EC-B3CE-A4DB344A28C1}"/>
              </a:ext>
            </a:extLst>
          </p:cNvPr>
          <p:cNvSpPr/>
          <p:nvPr/>
        </p:nvSpPr>
        <p:spPr>
          <a:xfrm rot="1800546">
            <a:off x="5557666" y="3283667"/>
            <a:ext cx="1082241" cy="461167"/>
          </a:xfrm>
          <a:prstGeom prst="rect">
            <a:avLst/>
          </a:prstGeom>
          <a:noFill/>
          <a:ln w="952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3AE66E1-497B-4249-BC93-C564E16C02D9}"/>
              </a:ext>
            </a:extLst>
          </p:cNvPr>
          <p:cNvSpPr/>
          <p:nvPr/>
        </p:nvSpPr>
        <p:spPr>
          <a:xfrm rot="1887818">
            <a:off x="5447561" y="3349494"/>
            <a:ext cx="1334724" cy="400110"/>
          </a:xfrm>
          <a:prstGeom prst="rect">
            <a:avLst/>
          </a:prstGeom>
          <a:noFill/>
        </p:spPr>
        <p:txBody>
          <a:bodyPr wrap="none" lIns="91440" tIns="45720" rIns="91440" bIns="45720">
            <a:spAutoFit/>
          </a:bodyPr>
          <a:lstStyle/>
          <a:p>
            <a:pPr algn="ctr"/>
            <a:r>
              <a:rPr lang="en-US" sz="2000" b="1" cap="none" spc="0" dirty="0">
                <a:ln w="0"/>
                <a:solidFill>
                  <a:srgbClr val="FF0000"/>
                </a:solidFill>
                <a:effectLst/>
              </a:rPr>
              <a:t>Hospitality</a:t>
            </a:r>
          </a:p>
        </p:txBody>
      </p:sp>
      <p:sp>
        <p:nvSpPr>
          <p:cNvPr id="19" name="Multiplication Sign 18">
            <a:extLst>
              <a:ext uri="{FF2B5EF4-FFF2-40B4-BE49-F238E27FC236}">
                <a16:creationId xmlns:a16="http://schemas.microsoft.com/office/drawing/2014/main" id="{03FDBC84-9453-428E-9EF9-9319A9E0A750}"/>
              </a:ext>
            </a:extLst>
          </p:cNvPr>
          <p:cNvSpPr/>
          <p:nvPr/>
        </p:nvSpPr>
        <p:spPr>
          <a:xfrm rot="19125982">
            <a:off x="4120768" y="6801851"/>
            <a:ext cx="434387" cy="992921"/>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2F834A13-A2AF-42D5-ABB3-35E4105407CC}"/>
              </a:ext>
            </a:extLst>
          </p:cNvPr>
          <p:cNvPicPr>
            <a:picLocks noChangeAspect="1"/>
          </p:cNvPicPr>
          <p:nvPr/>
        </p:nvPicPr>
        <p:blipFill>
          <a:blip r:embed="rId3"/>
          <a:stretch>
            <a:fillRect/>
          </a:stretch>
        </p:blipFill>
        <p:spPr>
          <a:xfrm>
            <a:off x="0" y="7162801"/>
            <a:ext cx="416773" cy="473284"/>
          </a:xfrm>
          <a:prstGeom prst="rect">
            <a:avLst/>
          </a:prstGeom>
        </p:spPr>
      </p:pic>
      <p:pic>
        <p:nvPicPr>
          <p:cNvPr id="21" name="Picture 20">
            <a:extLst>
              <a:ext uri="{FF2B5EF4-FFF2-40B4-BE49-F238E27FC236}">
                <a16:creationId xmlns:a16="http://schemas.microsoft.com/office/drawing/2014/main" id="{AAF987F2-6405-48C9-BF61-68FE575705B7}"/>
              </a:ext>
            </a:extLst>
          </p:cNvPr>
          <p:cNvPicPr>
            <a:picLocks noChangeAspect="1"/>
          </p:cNvPicPr>
          <p:nvPr/>
        </p:nvPicPr>
        <p:blipFill>
          <a:blip r:embed="rId3"/>
          <a:stretch>
            <a:fillRect/>
          </a:stretch>
        </p:blipFill>
        <p:spPr>
          <a:xfrm rot="16200000">
            <a:off x="691767" y="7645857"/>
            <a:ext cx="359695" cy="408467"/>
          </a:xfrm>
          <a:prstGeom prst="rect">
            <a:avLst/>
          </a:prstGeom>
        </p:spPr>
      </p:pic>
      <p:pic>
        <p:nvPicPr>
          <p:cNvPr id="22" name="Picture 21">
            <a:extLst>
              <a:ext uri="{FF2B5EF4-FFF2-40B4-BE49-F238E27FC236}">
                <a16:creationId xmlns:a16="http://schemas.microsoft.com/office/drawing/2014/main" id="{37B3C55A-12BB-4657-89CA-A4A5A0289F2B}"/>
              </a:ext>
            </a:extLst>
          </p:cNvPr>
          <p:cNvPicPr>
            <a:picLocks noChangeAspect="1"/>
          </p:cNvPicPr>
          <p:nvPr/>
        </p:nvPicPr>
        <p:blipFill>
          <a:blip r:embed="rId4"/>
          <a:stretch>
            <a:fillRect/>
          </a:stretch>
        </p:blipFill>
        <p:spPr>
          <a:xfrm rot="21416302">
            <a:off x="1519775" y="8247390"/>
            <a:ext cx="445047" cy="402371"/>
          </a:xfrm>
          <a:prstGeom prst="rect">
            <a:avLst/>
          </a:prstGeom>
        </p:spPr>
      </p:pic>
      <p:pic>
        <p:nvPicPr>
          <p:cNvPr id="23" name="Picture 22">
            <a:extLst>
              <a:ext uri="{FF2B5EF4-FFF2-40B4-BE49-F238E27FC236}">
                <a16:creationId xmlns:a16="http://schemas.microsoft.com/office/drawing/2014/main" id="{A1EDB23A-6E00-4A59-A2CA-A94BB225BBA4}"/>
              </a:ext>
            </a:extLst>
          </p:cNvPr>
          <p:cNvPicPr>
            <a:picLocks noChangeAspect="1"/>
          </p:cNvPicPr>
          <p:nvPr/>
        </p:nvPicPr>
        <p:blipFill>
          <a:blip r:embed="rId4"/>
          <a:stretch>
            <a:fillRect/>
          </a:stretch>
        </p:blipFill>
        <p:spPr>
          <a:xfrm rot="21067970">
            <a:off x="2388634" y="8889186"/>
            <a:ext cx="445047" cy="402371"/>
          </a:xfrm>
          <a:prstGeom prst="rect">
            <a:avLst/>
          </a:prstGeom>
        </p:spPr>
      </p:pic>
      <p:sp>
        <p:nvSpPr>
          <p:cNvPr id="6" name="Star: 5 Points 5">
            <a:extLst>
              <a:ext uri="{FF2B5EF4-FFF2-40B4-BE49-F238E27FC236}">
                <a16:creationId xmlns:a16="http://schemas.microsoft.com/office/drawing/2014/main" id="{99A1D2A5-5DA9-4974-AC62-D9AD6AF3ABFC}"/>
              </a:ext>
            </a:extLst>
          </p:cNvPr>
          <p:cNvSpPr/>
          <p:nvPr/>
        </p:nvSpPr>
        <p:spPr>
          <a:xfrm>
            <a:off x="1710922" y="5658048"/>
            <a:ext cx="381000" cy="34689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66658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r: 5 Points 1">
            <a:extLst>
              <a:ext uri="{FF2B5EF4-FFF2-40B4-BE49-F238E27FC236}">
                <a16:creationId xmlns:a16="http://schemas.microsoft.com/office/drawing/2014/main" id="{D1030F12-5907-4045-9E8A-E61F6E7D6739}"/>
              </a:ext>
            </a:extLst>
          </p:cNvPr>
          <p:cNvSpPr/>
          <p:nvPr/>
        </p:nvSpPr>
        <p:spPr>
          <a:xfrm>
            <a:off x="381000" y="304800"/>
            <a:ext cx="609600" cy="685800"/>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5D46A1D-B4FA-4D10-9B8F-A4C58FAF0327}"/>
              </a:ext>
            </a:extLst>
          </p:cNvPr>
          <p:cNvSpPr txBox="1"/>
          <p:nvPr/>
        </p:nvSpPr>
        <p:spPr>
          <a:xfrm>
            <a:off x="0" y="1251466"/>
            <a:ext cx="6858000" cy="4524315"/>
          </a:xfrm>
          <a:prstGeom prst="rect">
            <a:avLst/>
          </a:prstGeom>
          <a:noFill/>
        </p:spPr>
        <p:txBody>
          <a:bodyPr wrap="square" rtlCol="0">
            <a:spAutoFit/>
          </a:bodyPr>
          <a:lstStyle/>
          <a:p>
            <a:r>
              <a:rPr lang="en-US" sz="2400" dirty="0"/>
              <a:t>Weather permitting, we will have a table set up in the parking lot where the red star is.  You will pick up a number and  will be able to pay and pick up packets.  You will be called in to weigh ins based on the number that you receive when you get to the gate.  </a:t>
            </a:r>
          </a:p>
          <a:p>
            <a:endParaRPr lang="en-US" sz="2400" dirty="0"/>
          </a:p>
          <a:p>
            <a:r>
              <a:rPr lang="en-US" sz="2400" dirty="0"/>
              <a:t>Please assure that your lifters stay in the busses until it is their turn to weigh in.  </a:t>
            </a:r>
          </a:p>
          <a:p>
            <a:endParaRPr lang="en-US" sz="2400" dirty="0"/>
          </a:p>
          <a:p>
            <a:r>
              <a:rPr lang="en-US" sz="2400" dirty="0"/>
              <a:t>All bands and meal tickets will be in your packets.  A diagram of the classroom assignment will also be in your packet. </a:t>
            </a:r>
          </a:p>
        </p:txBody>
      </p:sp>
      <p:sp>
        <p:nvSpPr>
          <p:cNvPr id="4" name="Rectangle 3">
            <a:extLst>
              <a:ext uri="{FF2B5EF4-FFF2-40B4-BE49-F238E27FC236}">
                <a16:creationId xmlns:a16="http://schemas.microsoft.com/office/drawing/2014/main" id="{297F9927-DA92-4D2A-A544-D016309E7761}"/>
              </a:ext>
            </a:extLst>
          </p:cNvPr>
          <p:cNvSpPr/>
          <p:nvPr/>
        </p:nvSpPr>
        <p:spPr>
          <a:xfrm>
            <a:off x="1297262" y="197703"/>
            <a:ext cx="4263476" cy="923330"/>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Packet Pick Up</a:t>
            </a:r>
          </a:p>
        </p:txBody>
      </p:sp>
    </p:spTree>
    <p:extLst>
      <p:ext uri="{BB962C8B-B14F-4D97-AF65-F5344CB8AC3E}">
        <p14:creationId xmlns:p14="http://schemas.microsoft.com/office/powerpoint/2010/main" val="2929620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B3A8B55-F516-4EBE-A8F6-C517FEA5481E}"/>
              </a:ext>
            </a:extLst>
          </p:cNvPr>
          <p:cNvSpPr txBox="1"/>
          <p:nvPr/>
        </p:nvSpPr>
        <p:spPr>
          <a:xfrm>
            <a:off x="1714500" y="283912"/>
            <a:ext cx="3924300" cy="461665"/>
          </a:xfrm>
          <a:prstGeom prst="rect">
            <a:avLst/>
          </a:prstGeom>
          <a:noFill/>
        </p:spPr>
        <p:txBody>
          <a:bodyPr wrap="square">
            <a:spAutoFit/>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endParaRPr lang="en-US" sz="1200" dirty="0">
              <a:effectLst/>
              <a:latin typeface="Calibri" panose="020F0502020204030204" pitchFamily="34" charset="0"/>
              <a:ea typeface="Calibri" panose="020F0502020204030204" pitchFamily="34" charset="0"/>
            </a:endParaRPr>
          </a:p>
        </p:txBody>
      </p:sp>
      <p:pic>
        <p:nvPicPr>
          <p:cNvPr id="5" name="Picture 4" descr="Table&#10;&#10;Description automatically generated">
            <a:extLst>
              <a:ext uri="{FF2B5EF4-FFF2-40B4-BE49-F238E27FC236}">
                <a16:creationId xmlns:a16="http://schemas.microsoft.com/office/drawing/2014/main" id="{DA97D3FE-5079-4871-BC10-DA9C80544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14744"/>
            <a:ext cx="6858000" cy="8649302"/>
          </a:xfrm>
          <a:prstGeom prst="rect">
            <a:avLst/>
          </a:prstGeom>
        </p:spPr>
      </p:pic>
      <p:sp>
        <p:nvSpPr>
          <p:cNvPr id="4" name="Rectangle 3">
            <a:extLst>
              <a:ext uri="{FF2B5EF4-FFF2-40B4-BE49-F238E27FC236}">
                <a16:creationId xmlns:a16="http://schemas.microsoft.com/office/drawing/2014/main" id="{E0EF22F2-9241-43F1-87AB-2B1D09E139A6}"/>
              </a:ext>
            </a:extLst>
          </p:cNvPr>
          <p:cNvSpPr/>
          <p:nvPr/>
        </p:nvSpPr>
        <p:spPr>
          <a:xfrm>
            <a:off x="1" y="22302"/>
            <a:ext cx="6858000" cy="707886"/>
          </a:xfrm>
          <a:prstGeom prst="rect">
            <a:avLst/>
          </a:prstGeom>
          <a:noFill/>
        </p:spPr>
        <p:txBody>
          <a:bodyPr wrap="square" lIns="91440" tIns="45720" rIns="91440" bIns="45720">
            <a:spAutoFit/>
          </a:bodyPr>
          <a:lstStyle/>
          <a:p>
            <a:pPr algn="ctr"/>
            <a:r>
              <a:rPr lang="en-US" sz="2000" b="0" cap="none" spc="0" dirty="0">
                <a:ln w="0"/>
                <a:solidFill>
                  <a:schemeClr val="tx1"/>
                </a:solidFill>
                <a:effectLst>
                  <a:outerShdw blurRad="38100" dist="19050" dir="2700000" algn="tl" rotWithShape="0">
                    <a:schemeClr val="dk1">
                      <a:alpha val="40000"/>
                    </a:schemeClr>
                  </a:outerShdw>
                </a:effectLst>
              </a:rPr>
              <a:t>Please Make Checks Payable to:</a:t>
            </a:r>
          </a:p>
          <a:p>
            <a:pPr algn="ctr"/>
            <a:r>
              <a:rPr lang="en-US" sz="2000" dirty="0">
                <a:ln w="0"/>
                <a:effectLst>
                  <a:outerShdw blurRad="38100" dist="19050" dir="2700000" algn="tl" rotWithShape="0">
                    <a:schemeClr val="dk1">
                      <a:alpha val="40000"/>
                    </a:schemeClr>
                  </a:outerShdw>
                </a:effectLst>
                <a:highlight>
                  <a:srgbClr val="FFFF00"/>
                </a:highlight>
              </a:rPr>
              <a:t>Mathis Athletic Boosters</a:t>
            </a:r>
            <a:r>
              <a:rPr lang="en-US" sz="2000" b="0" cap="none" spc="0" dirty="0">
                <a:ln w="0"/>
                <a:solidFill>
                  <a:schemeClr val="tx1"/>
                </a:solidFill>
                <a:effectLst>
                  <a:outerShdw blurRad="38100" dist="19050" dir="2700000" algn="tl" rotWithShape="0">
                    <a:schemeClr val="dk1">
                      <a:alpha val="40000"/>
                    </a:schemeClr>
                  </a:outerShdw>
                </a:effectLst>
                <a:highlight>
                  <a:srgbClr val="FFFF00"/>
                </a:highlight>
              </a:rPr>
              <a:t> </a:t>
            </a:r>
          </a:p>
        </p:txBody>
      </p:sp>
    </p:spTree>
    <p:extLst>
      <p:ext uri="{BB962C8B-B14F-4D97-AF65-F5344CB8AC3E}">
        <p14:creationId xmlns:p14="http://schemas.microsoft.com/office/powerpoint/2010/main" val="3016197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219B6FA-21C0-4DD4-9D4F-3AAEF2313B5F}"/>
              </a:ext>
            </a:extLst>
          </p:cNvPr>
          <p:cNvSpPr txBox="1"/>
          <p:nvPr/>
        </p:nvSpPr>
        <p:spPr>
          <a:xfrm>
            <a:off x="8965" y="457200"/>
            <a:ext cx="6849035" cy="8279190"/>
          </a:xfrm>
          <a:prstGeom prst="rect">
            <a:avLst/>
          </a:prstGeom>
          <a:noFill/>
        </p:spPr>
        <p:txBody>
          <a:bodyPr wrap="square">
            <a:spAutoFit/>
          </a:bodyPr>
          <a:lstStyle/>
          <a:p>
            <a:pPr marL="0" marR="0">
              <a:spcBef>
                <a:spcPts val="0"/>
              </a:spcBef>
              <a:spcAft>
                <a:spcPts val="0"/>
              </a:spcAft>
            </a:pPr>
            <a:r>
              <a:rPr lang="en-US" sz="2800" dirty="0">
                <a:effectLst/>
                <a:latin typeface="Calibri" panose="020F0502020204030204" pitchFamily="34" charset="0"/>
                <a:ea typeface="Calibri" panose="020F0502020204030204" pitchFamily="34" charset="0"/>
              </a:rPr>
              <a:t>You will receive bands as follows:</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1 lifter =1 Coach</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                1 spotter/wrapper</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2 to 3 lifters = 2 Coaches</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                1 Spotter</a:t>
            </a:r>
          </a:p>
          <a:p>
            <a:pPr marL="0" marR="0" indent="457200">
              <a:spcBef>
                <a:spcPts val="0"/>
              </a:spcBef>
              <a:spcAft>
                <a:spcPts val="0"/>
              </a:spcAft>
            </a:pPr>
            <a:r>
              <a:rPr lang="en-US" sz="2800" dirty="0">
                <a:effectLst/>
                <a:latin typeface="Calibri" panose="020F0502020204030204" pitchFamily="34" charset="0"/>
                <a:ea typeface="Calibri" panose="020F0502020204030204" pitchFamily="34" charset="0"/>
              </a:rPr>
              <a:t>1 wrapper</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4 to 5 lifters = 2 Coaches</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                       2 spotters</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                       2 wrappers</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2800" dirty="0">
                <a:effectLst/>
                <a:latin typeface="Calibri" panose="020F0502020204030204" pitchFamily="34" charset="0"/>
                <a:ea typeface="Calibri" panose="020F0502020204030204" pitchFamily="34" charset="0"/>
              </a:rPr>
              <a:t> </a:t>
            </a:r>
          </a:p>
          <a:p>
            <a:r>
              <a:rPr lang="en-US" sz="2800" dirty="0">
                <a:effectLst/>
                <a:latin typeface="Calibri" panose="020F0502020204030204" pitchFamily="34" charset="0"/>
                <a:ea typeface="Calibri" panose="020F0502020204030204" pitchFamily="34" charset="0"/>
              </a:rPr>
              <a:t>Keep in mind, there will only be 4 weight classes lifting at a time.  We are trying to keep the floor as non congested as possible, while following the CDC guidelines.   This needs to include all sponsors and chaperones as well. </a:t>
            </a:r>
            <a:endParaRPr lang="en-US" sz="2800" dirty="0"/>
          </a:p>
        </p:txBody>
      </p:sp>
      <p:sp>
        <p:nvSpPr>
          <p:cNvPr id="4" name="Rectangle 3">
            <a:extLst>
              <a:ext uri="{FF2B5EF4-FFF2-40B4-BE49-F238E27FC236}">
                <a16:creationId xmlns:a16="http://schemas.microsoft.com/office/drawing/2014/main" id="{798EC2B3-8F01-4221-BB8A-B04F64EC7F37}"/>
              </a:ext>
            </a:extLst>
          </p:cNvPr>
          <p:cNvSpPr/>
          <p:nvPr/>
        </p:nvSpPr>
        <p:spPr>
          <a:xfrm>
            <a:off x="-8965" y="-150876"/>
            <a:ext cx="6858000" cy="769441"/>
          </a:xfrm>
          <a:prstGeom prst="rect">
            <a:avLst/>
          </a:prstGeom>
          <a:noFill/>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Wrist Bands</a:t>
            </a:r>
            <a:endParaRPr lang="en-US" sz="4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11220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CEABFE-327E-4A00-8AD2-BA6CEDB61136}"/>
              </a:ext>
            </a:extLst>
          </p:cNvPr>
          <p:cNvSpPr>
            <a:spLocks noChangeArrowheads="1"/>
          </p:cNvSpPr>
          <p:nvPr/>
        </p:nvSpPr>
        <p:spPr bwMode="auto">
          <a:xfrm>
            <a:off x="-8965" y="733582"/>
            <a:ext cx="6866965" cy="726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a:latin typeface="Arial" panose="020B0604020202020204" pitchFamily="34" charset="0"/>
                <a:ea typeface="Calibri" panose="020F0502020204030204" pitchFamily="34" charset="0"/>
              </a:rPr>
              <a:t>A</a:t>
            </a: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s of now there will be spectators allowed.  Our district allows for 2 spectators per lifter during the time of their lifting.  Which means, once their time is over, that group of spectators will be asked to leave the gym and it will be sanitized for the next group of spectators.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If you have a full team, you will be given a classroom for the day, where your lifters will be able to camp.  They will only be allowed in the gym during their time of lifting.  We have set two hours per lifting group, and will have their medal ceremony at the end of each set.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Those teams that feel they will win best overall lifters or Team championships are welcome to stay in their classrooms for the day, and reenter at the end of the final set.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  We are asking that you send us the names of the 2 spectators by Wednesday of next week so that our booster will have it at the door.  Please use the format below to submit.  If they are not on the list, they are not allowed to come in.  The tickets will be $8 per spectator.  They will have color bands that will only allow them in the gym during a certain time.  The booster will know what time their child is lifting based on the weight class.</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Arial" panose="020B0604020202020204" pitchFamily="34" charset="0"/>
                <a:ea typeface="Calibri" panose="020F0502020204030204" pitchFamily="34" charset="0"/>
              </a:rPr>
              <a:t>We do understand that changes may occur by Saturday, but we would like to track our attendees to the best of our abilities. They will simply need to let the booster know who’s spot they are taking to come in.</a:t>
            </a:r>
            <a:endParaRPr kumimoji="0" lang="en-US" altLang="en-US" sz="10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a:ln>
                  <a:noFill/>
                </a:ln>
                <a:solidFill>
                  <a:schemeClr val="tx1"/>
                </a:solidFill>
                <a:effectLst/>
                <a:latin typeface="Arial" panose="020B0604020202020204" pitchFamily="34" charset="0"/>
                <a:ea typeface="Calibri" panose="020F0502020204030204" pitchFamily="34" charset="0"/>
              </a:rPr>
              <a:t>$8 per Spectator</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3" name="Rectangle 2">
            <a:extLst>
              <a:ext uri="{FF2B5EF4-FFF2-40B4-BE49-F238E27FC236}">
                <a16:creationId xmlns:a16="http://schemas.microsoft.com/office/drawing/2014/main" id="{3D7C3618-D61B-4B0B-A953-ACE48190EB55}"/>
              </a:ext>
            </a:extLst>
          </p:cNvPr>
          <p:cNvSpPr/>
          <p:nvPr/>
        </p:nvSpPr>
        <p:spPr>
          <a:xfrm>
            <a:off x="26894" y="0"/>
            <a:ext cx="6858000" cy="769441"/>
          </a:xfrm>
          <a:prstGeom prst="rect">
            <a:avLst/>
          </a:prstGeom>
          <a:noFill/>
        </p:spPr>
        <p:txBody>
          <a:bodyPr wrap="square" lIns="91440" tIns="45720" rIns="91440" bIns="45720">
            <a:spAutoFit/>
          </a:bodyPr>
          <a:lstStyle/>
          <a:p>
            <a:pPr algn="ctr"/>
            <a:r>
              <a:rPr lang="en-US" sz="4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Calibri" panose="020F0502020204030204" pitchFamily="34" charset="0"/>
              </a:rPr>
              <a:t>Spectator Tickets</a:t>
            </a:r>
            <a:endParaRPr lang="en-US" sz="4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Table 3">
            <a:extLst>
              <a:ext uri="{FF2B5EF4-FFF2-40B4-BE49-F238E27FC236}">
                <a16:creationId xmlns:a16="http://schemas.microsoft.com/office/drawing/2014/main" id="{C222EC95-8E17-4BDD-895C-D3EC4FCA8E77}"/>
              </a:ext>
            </a:extLst>
          </p:cNvPr>
          <p:cNvGraphicFramePr>
            <a:graphicFrameLocks noGrp="1"/>
          </p:cNvGraphicFramePr>
          <p:nvPr>
            <p:extLst>
              <p:ext uri="{D42A27DB-BD31-4B8C-83A1-F6EECF244321}">
                <p14:modId xmlns:p14="http://schemas.microsoft.com/office/powerpoint/2010/main" val="935914016"/>
              </p:ext>
            </p:extLst>
          </p:nvPr>
        </p:nvGraphicFramePr>
        <p:xfrm>
          <a:off x="26894" y="8127086"/>
          <a:ext cx="6831106" cy="1016914"/>
        </p:xfrm>
        <a:graphic>
          <a:graphicData uri="http://schemas.openxmlformats.org/drawingml/2006/table">
            <a:tbl>
              <a:tblPr firstRow="1" firstCol="1" bandRow="1"/>
              <a:tblGrid>
                <a:gridCol w="1365988">
                  <a:extLst>
                    <a:ext uri="{9D8B030D-6E8A-4147-A177-3AD203B41FA5}">
                      <a16:colId xmlns:a16="http://schemas.microsoft.com/office/drawing/2014/main" val="2992196988"/>
                    </a:ext>
                  </a:extLst>
                </a:gridCol>
                <a:gridCol w="1365988">
                  <a:extLst>
                    <a:ext uri="{9D8B030D-6E8A-4147-A177-3AD203B41FA5}">
                      <a16:colId xmlns:a16="http://schemas.microsoft.com/office/drawing/2014/main" val="1273048256"/>
                    </a:ext>
                  </a:extLst>
                </a:gridCol>
                <a:gridCol w="1365988">
                  <a:extLst>
                    <a:ext uri="{9D8B030D-6E8A-4147-A177-3AD203B41FA5}">
                      <a16:colId xmlns:a16="http://schemas.microsoft.com/office/drawing/2014/main" val="1028157034"/>
                    </a:ext>
                  </a:extLst>
                </a:gridCol>
                <a:gridCol w="1366571">
                  <a:extLst>
                    <a:ext uri="{9D8B030D-6E8A-4147-A177-3AD203B41FA5}">
                      <a16:colId xmlns:a16="http://schemas.microsoft.com/office/drawing/2014/main" val="3886633842"/>
                    </a:ext>
                  </a:extLst>
                </a:gridCol>
                <a:gridCol w="1366571">
                  <a:extLst>
                    <a:ext uri="{9D8B030D-6E8A-4147-A177-3AD203B41FA5}">
                      <a16:colId xmlns:a16="http://schemas.microsoft.com/office/drawing/2014/main" val="565563235"/>
                    </a:ext>
                  </a:extLst>
                </a:gridCol>
              </a:tblGrid>
              <a:tr h="508457">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rPr>
                        <a:t>Lifter's name</a:t>
                      </a:r>
                    </a:p>
                  </a:txBody>
                  <a:tcPr marL="57038" marR="57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Calibri" panose="020F0502020204030204" pitchFamily="34" charset="0"/>
                          <a:ea typeface="Calibri" panose="020F0502020204030204" pitchFamily="34" charset="0"/>
                        </a:rPr>
                        <a:t>Weight class</a:t>
                      </a:r>
                    </a:p>
                  </a:txBody>
                  <a:tcPr marL="57038" marR="57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Calibri" panose="020F0502020204030204" pitchFamily="34" charset="0"/>
                          <a:ea typeface="Calibri" panose="020F0502020204030204" pitchFamily="34" charset="0"/>
                        </a:rPr>
                        <a:t>School</a:t>
                      </a:r>
                    </a:p>
                  </a:txBody>
                  <a:tcPr marL="57038" marR="57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a:effectLst/>
                          <a:latin typeface="Calibri" panose="020F0502020204030204" pitchFamily="34" charset="0"/>
                          <a:ea typeface="Calibri" panose="020F0502020204030204" pitchFamily="34" charset="0"/>
                        </a:rPr>
                        <a:t>Spectator 1</a:t>
                      </a:r>
                    </a:p>
                  </a:txBody>
                  <a:tcPr marL="57038" marR="57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Calibri" panose="020F0502020204030204" pitchFamily="34" charset="0"/>
                          <a:ea typeface="Calibri" panose="020F0502020204030204" pitchFamily="34" charset="0"/>
                        </a:rPr>
                        <a:t>Spectator 2</a:t>
                      </a:r>
                    </a:p>
                  </a:txBody>
                  <a:tcPr marL="57038" marR="57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4205422"/>
                  </a:ext>
                </a:extLst>
              </a:tr>
              <a:tr h="508457">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rPr>
                        <a:t> </a:t>
                      </a:r>
                    </a:p>
                  </a:txBody>
                  <a:tcPr marL="57038" marR="57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rPr>
                        <a:t> </a:t>
                      </a:r>
                    </a:p>
                  </a:txBody>
                  <a:tcPr marL="57038" marR="57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rPr>
                        <a:t> </a:t>
                      </a:r>
                    </a:p>
                  </a:txBody>
                  <a:tcPr marL="57038" marR="57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a:effectLst/>
                          <a:latin typeface="Calibri" panose="020F0502020204030204" pitchFamily="34" charset="0"/>
                          <a:ea typeface="Calibri" panose="020F0502020204030204" pitchFamily="34" charset="0"/>
                        </a:rPr>
                        <a:t> </a:t>
                      </a:r>
                    </a:p>
                  </a:txBody>
                  <a:tcPr marL="57038" marR="57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900" dirty="0">
                          <a:effectLst/>
                          <a:latin typeface="Calibri" panose="020F0502020204030204" pitchFamily="34" charset="0"/>
                          <a:ea typeface="Calibri" panose="020F0502020204030204" pitchFamily="34" charset="0"/>
                        </a:rPr>
                        <a:t> </a:t>
                      </a:r>
                    </a:p>
                  </a:txBody>
                  <a:tcPr marL="57038" marR="570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9724115"/>
                  </a:ext>
                </a:extLst>
              </a:tr>
            </a:tbl>
          </a:graphicData>
        </a:graphic>
      </p:graphicFrame>
    </p:spTree>
    <p:extLst>
      <p:ext uri="{BB962C8B-B14F-4D97-AF65-F5344CB8AC3E}">
        <p14:creationId xmlns:p14="http://schemas.microsoft.com/office/powerpoint/2010/main" val="235945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21626</TotalTime>
  <Words>829</Words>
  <Application>Microsoft Office PowerPoint</Application>
  <PresentationFormat>On-screen Show (4:3)</PresentationFormat>
  <Paragraphs>68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Algerian</vt:lpstr>
      <vt:lpstr>Arial</vt:lpstr>
      <vt:lpstr>Arial Rounded MT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Villarreal</dc:creator>
  <cp:lastModifiedBy>Tomas Martinez</cp:lastModifiedBy>
  <cp:revision>76</cp:revision>
  <cp:lastPrinted>2021-02-02T15:37:36Z</cp:lastPrinted>
  <dcterms:created xsi:type="dcterms:W3CDTF">2013-09-09T15:26:15Z</dcterms:created>
  <dcterms:modified xsi:type="dcterms:W3CDTF">2021-02-23T01:38:48Z</dcterms:modified>
</cp:coreProperties>
</file>